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Gelasio"/>
      <p:regular r:id="rId24"/>
    </p:embeddedFont>
    <p:embeddedFont>
      <p:font typeface="Gelasio"/>
      <p:regular r:id="rId25"/>
    </p:embeddedFont>
    <p:embeddedFont>
      <p:font typeface="Gelasio"/>
      <p:regular r:id="rId26"/>
    </p:embeddedFont>
    <p:embeddedFont>
      <p:font typeface="Gelasio"/>
      <p:regular r:id="rId27"/>
    </p:embeddedFont>
    <p:embeddedFont>
      <p:font typeface="Lato"/>
      <p:regular r:id="rId28"/>
    </p:embeddedFont>
    <p:embeddedFont>
      <p:font typeface="Lato"/>
      <p:regular r:id="rId29"/>
    </p:embeddedFont>
    <p:embeddedFont>
      <p:font typeface="Lato"/>
      <p:regular r:id="rId30"/>
    </p:embeddedFont>
    <p:embeddedFont>
      <p:font typeface="Lato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" Type="http://schemas.openxmlformats.org/officeDocument/2006/relationships/slide" Target="slides/slide2.xml"/><Relationship Id="rId30" Type="http://schemas.openxmlformats.org/officeDocument/2006/relationships/font" Target="fonts/font7.fntdata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760" y="378262"/>
            <a:ext cx="1706880" cy="17068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15728" y="3005257"/>
            <a:ext cx="6798945" cy="849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650"/>
              </a:lnSpc>
              <a:buNone/>
            </a:pPr>
            <a:r>
              <a:rPr lang="en-US" sz="5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Minor Project - III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89729" y="4150519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Semester - VI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89729" y="4687491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Title - Web Development &amp; Machine Learning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89729" y="5224463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Topic - </a:t>
            </a:r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GreenPact</a:t>
            </a:r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Sustainable farming through assured contracts.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89729" y="5761434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Members :  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89729" y="6298406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Dushyant Singh(112215063, CSE-A),   Ramanand Kumawat(112215185, CSE - B),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89729" y="6835378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Lakshay Kumawat(112215103, CSE - A),      Janmesh Rajput(112215080, CSE - A),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89729" y="7372350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Nikita Jaiswal(112215126, CSE - A)</a:t>
            </a:r>
            <a:endParaRPr lang="en-US" sz="1550" dirty="0"/>
          </a:p>
        </p:txBody>
      </p:sp>
      <p:sp>
        <p:nvSpPr>
          <p:cNvPr id="11" name="TextBox 10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1434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and Risks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67962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Clear contracts between farmers and contractors require standardization, transparency, and effective dispute management.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74737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The platform must use strong encryption and robust security to protect contracts, pricing, and payment details.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4200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Limited or unreliable internet in rural areas can hinder platformuse.</a:t>
            </a:r>
            <a:endParaRPr lang="en-US" sz="1900" dirty="0"/>
          </a:p>
        </p:txBody>
      </p:sp>
      <p:sp>
        <p:nvSpPr>
          <p:cNvPr id="6" name="TextBox 5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1024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2755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Income Stability: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MSP has increased farmers income by 30-35% for certain crops.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94822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 Transparency: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25-30% of farm produce is sold through organized channels. This platform will increase that percentage.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159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Insight: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Offers real-time market trends to guide farmers on planting and selling decisions.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68868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Efficient Selling: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Simplifies crop advertising and selling for quicker and more effective transactions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6138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Bargaining: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Improves negotiation power through direct buyer engagement.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034088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Financial Planning: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long-term contracts, potentially boosting farmer incomes 10-15% through expanded access to contract farming arrangements.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
</a:t>
            </a:r>
            <a:endParaRPr lang="en-US" sz="1900" dirty="0"/>
          </a:p>
        </p:txBody>
      </p:sp>
      <p:sp>
        <p:nvSpPr>
          <p:cNvPr id="9" name="TextBox 8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166" y="795933"/>
            <a:ext cx="5401151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6166" y="1794986"/>
            <a:ext cx="3240643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1-) Social Benefits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56166" y="2524006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Farmer Empowerment: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86% of Indian farmers are small and marginal, often lacking direct market access.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6166" y="3112770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Multilingual Communication: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multilingual platform fosters inclusivity and collaboration among diverse farming communities.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6166" y="3701534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Knowledge Sharing: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22 million farmers are using agri-tech platforms. This number can grow with integrated chat services.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6166" y="4371261"/>
            <a:ext cx="366795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2-) Economic Benefits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756166" y="5100280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Informed Production: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Price volatility can cause up to 30% income swings for farmers yearly. Real-time market trends can help reduce this.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6166" y="5770007"/>
            <a:ext cx="4534853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3-) Environmental Benefits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756166" y="6499027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Resource Efficiency: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and weather insights help manage water, soil, and fertilizers efficiently.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6166" y="7087791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Consolidated Farming: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FPO-driven practices promote eco-friendly land and resource use.</a:t>
            </a:r>
            <a:endParaRPr lang="en-US" sz="17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218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Progress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8711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Title discussion and it's research work.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6848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Proposed Solution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498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Knowledge and requirements gathering.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312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Use-case diagram, flow chart and database design prepared.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125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authentication and authorization done.</a:t>
            </a:r>
            <a:endParaRPr lang="en-US" sz="1900" dirty="0"/>
          </a:p>
        </p:txBody>
      </p:sp>
      <p:sp>
        <p:nvSpPr>
          <p:cNvPr id="8" name="TextBox 7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258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Planning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8278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Setting up contract.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092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functionality using backend and databases.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905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719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Deployment</a:t>
            </a:r>
            <a:endParaRPr lang="en-US" sz="1900" dirty="0"/>
          </a:p>
        </p:txBody>
      </p:sp>
      <p:sp>
        <p:nvSpPr>
          <p:cNvPr id="7" name="TextBox 6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6894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Reference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3342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Chand, Ramesh. "Doubling Farmers' Income Rationale, Srategy, Prospects and Action Plan." (2017).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069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Reddy, A. Amarender. "Electronic national agricultural markets." Current Science 115.5 (2018): 826-837.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7962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Gulati, Ashok, Ranjana Roy, and Shweta Saini. Revitalizing Indian agriculture and boosting farmer incomes.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5233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Springer Nature, 2021.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2503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Beniwal, Anubhav, and Aditi Mathur. "Rajasthan's Agricultural Innovation Landscape: An Overview of Start ups and Trends." Asian J. Agric. Ext. Econ. Soc 41.4 (2023): 157-168.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09278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Barik, Prasenjit. "A critical analysis of India's Contract Farming Act 2020." Agricultural Economics Research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76548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 34.conf (2021): 165-174.</a:t>
            </a:r>
            <a:endParaRPr lang="en-US" sz="1900" dirty="0"/>
          </a:p>
        </p:txBody>
      </p:sp>
      <p:sp>
        <p:nvSpPr>
          <p:cNvPr id="10" name="TextBox 9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08705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Reference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35233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What has the Govt offered protesting farmers from Punjab? The proposed new formula is for NCCF, NAFED, and CCI to buy at a contracted MSP for five years. How will this arrangement work, and what have the farmers said?</a:t>
            </a:r>
            <a:endParaRPr lang="en-US" sz="1900" dirty="0"/>
          </a:p>
        </p:txBody>
      </p:sp>
      <p:sp>
        <p:nvSpPr>
          <p:cNvPr id="4" name="TextBox 3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001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229100" y="344197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864037" y="45837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25649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Box 5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203" y="678299"/>
            <a:ext cx="6166485" cy="770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Index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203" y="1818918"/>
            <a:ext cx="924639" cy="955715"/>
          </a:xfrm>
          <a:prstGeom prst="roundRect">
            <a:avLst>
              <a:gd name="adj" fmla="val 11204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022" y="2050018"/>
            <a:ext cx="132517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034421" y="2065496"/>
            <a:ext cx="4983599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 &amp; Solution</a:t>
            </a:r>
            <a:endParaRPr lang="en-US" sz="2900" dirty="0"/>
          </a:p>
        </p:txBody>
      </p:sp>
      <p:sp>
        <p:nvSpPr>
          <p:cNvPr id="7" name="Shape 4"/>
          <p:cNvSpPr/>
          <p:nvPr/>
        </p:nvSpPr>
        <p:spPr>
          <a:xfrm>
            <a:off x="1911072" y="2759393"/>
            <a:ext cx="8075295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</p:sp>
      <p:sp>
        <p:nvSpPr>
          <p:cNvPr id="8" name="Shape 5"/>
          <p:cNvSpPr/>
          <p:nvPr/>
        </p:nvSpPr>
        <p:spPr>
          <a:xfrm>
            <a:off x="863203" y="2897862"/>
            <a:ext cx="1849279" cy="955715"/>
          </a:xfrm>
          <a:prstGeom prst="roundRect">
            <a:avLst>
              <a:gd name="adj" fmla="val 10840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25022" y="3128963"/>
            <a:ext cx="172283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2959060" y="3144441"/>
            <a:ext cx="5934432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Resolution and Technology</a:t>
            </a:r>
            <a:endParaRPr lang="en-US" sz="2900" dirty="0"/>
          </a:p>
        </p:txBody>
      </p:sp>
      <p:sp>
        <p:nvSpPr>
          <p:cNvPr id="11" name="Shape 8"/>
          <p:cNvSpPr/>
          <p:nvPr/>
        </p:nvSpPr>
        <p:spPr>
          <a:xfrm>
            <a:off x="2835712" y="3838337"/>
            <a:ext cx="7150656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</p:sp>
      <p:sp>
        <p:nvSpPr>
          <p:cNvPr id="12" name="Shape 9"/>
          <p:cNvSpPr/>
          <p:nvPr/>
        </p:nvSpPr>
        <p:spPr>
          <a:xfrm>
            <a:off x="863203" y="3976807"/>
            <a:ext cx="2773918" cy="955715"/>
          </a:xfrm>
          <a:prstGeom prst="roundRect">
            <a:avLst>
              <a:gd name="adj" fmla="val 10840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25022" y="4207907"/>
            <a:ext cx="170140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3883700" y="4223385"/>
            <a:ext cx="5340668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Feasibility, Challenges and Risks</a:t>
            </a:r>
            <a:endParaRPr lang="en-US" sz="2900" dirty="0"/>
          </a:p>
        </p:txBody>
      </p:sp>
      <p:sp>
        <p:nvSpPr>
          <p:cNvPr id="15" name="Shape 12"/>
          <p:cNvSpPr/>
          <p:nvPr/>
        </p:nvSpPr>
        <p:spPr>
          <a:xfrm>
            <a:off x="3760351" y="4917281"/>
            <a:ext cx="6226016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63203" y="5055751"/>
            <a:ext cx="3698558" cy="955715"/>
          </a:xfrm>
          <a:prstGeom prst="roundRect">
            <a:avLst>
              <a:gd name="adj" fmla="val 10840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25022" y="5286851"/>
            <a:ext cx="174188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4808339" y="5302329"/>
            <a:ext cx="2939058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&amp; Benefits</a:t>
            </a:r>
            <a:endParaRPr lang="en-US" sz="2900" dirty="0"/>
          </a:p>
        </p:txBody>
      </p:sp>
      <p:sp>
        <p:nvSpPr>
          <p:cNvPr id="19" name="Shape 16"/>
          <p:cNvSpPr/>
          <p:nvPr/>
        </p:nvSpPr>
        <p:spPr>
          <a:xfrm>
            <a:off x="4684990" y="5996226"/>
            <a:ext cx="5301377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</p:sp>
      <p:sp>
        <p:nvSpPr>
          <p:cNvPr id="20" name="Shape 17"/>
          <p:cNvSpPr/>
          <p:nvPr/>
        </p:nvSpPr>
        <p:spPr>
          <a:xfrm>
            <a:off x="863203" y="6134695"/>
            <a:ext cx="4623197" cy="1418273"/>
          </a:xfrm>
          <a:prstGeom prst="roundRect">
            <a:avLst>
              <a:gd name="adj" fmla="val 7304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1125022" y="6597134"/>
            <a:ext cx="162878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5732978" y="6381274"/>
            <a:ext cx="4130040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Progress &amp; Future Planning</a:t>
            </a:r>
            <a:endParaRPr lang="en-US" sz="2900" dirty="0"/>
          </a:p>
        </p:txBody>
      </p:sp>
      <p:sp>
        <p:nvSpPr>
          <p:cNvPr id="23" name="TextBox 22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213860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4521637" y="3280410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AIM </a:t>
            </a:r>
            <a:endParaRPr lang="en-US" sz="3850" dirty="0"/>
          </a:p>
        </p:txBody>
      </p:sp>
      <p:sp>
        <p:nvSpPr>
          <p:cNvPr id="5" name="Shape 2"/>
          <p:cNvSpPr/>
          <p:nvPr/>
        </p:nvSpPr>
        <p:spPr>
          <a:xfrm>
            <a:off x="4521637" y="4267795"/>
            <a:ext cx="9244727" cy="1823204"/>
          </a:xfrm>
          <a:prstGeom prst="roundRect">
            <a:avLst>
              <a:gd name="adj" fmla="val 568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536877" y="4283035"/>
            <a:ext cx="9214247" cy="17927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4783693" y="4438769"/>
            <a:ext cx="8720614" cy="1481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aim is to ensure fair pricing, market stability, and secure agreements between farmers and buyers through an assured contract farming system.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62" y="638056"/>
            <a:ext cx="974907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Solution/Idea</a:t>
            </a:r>
            <a:endParaRPr lang="en-US" sz="1700" dirty="0"/>
          </a:p>
        </p:txBody>
      </p:sp>
      <p:sp>
        <p:nvSpPr>
          <p:cNvPr id="4" name="Shape 1"/>
          <p:cNvSpPr/>
          <p:nvPr/>
        </p:nvSpPr>
        <p:spPr>
          <a:xfrm>
            <a:off x="862608" y="1184315"/>
            <a:ext cx="22860" cy="6567249"/>
          </a:xfrm>
          <a:prstGeom prst="roundRect">
            <a:avLst>
              <a:gd name="adj" fmla="val 321214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677406" y="1380887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17662" y="1446371"/>
            <a:ext cx="11275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223605" y="1359098"/>
            <a:ext cx="435959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Digital Platform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223605" y="1791772"/>
            <a:ext cx="913733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One-stop solution for managing transactions, contracts, market trends, and crop listings (including MSPs).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77406" y="2617470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00755" y="2682954"/>
            <a:ext cx="14656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223605" y="2595682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Contract Security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223605" y="3028355"/>
            <a:ext cx="913733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Enforcing legally-bound, OTP-verified contracts with advance payments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fraud &amp; payment delays.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Only verified buyers and sellers can register, ensuring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authenticity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 trust.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77406" y="4133612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1707" y="4199096"/>
            <a:ext cx="14466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223605" y="4111823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Seller's Interface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223605" y="4544497"/>
            <a:ext cx="913733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market news, demand forecasts, "</a:t>
            </a:r>
            <a:pPr algn="l" indent="0" marL="0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E-Mandi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 for crop listings and multi-buyer access to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dependency &amp; improved negotiation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77406" y="5649754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99921" y="5715238"/>
            <a:ext cx="14823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223605" y="5627965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Buyer's Interface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1223605" y="6060638"/>
            <a:ext cx="913733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View crops, use "</a:t>
            </a:r>
            <a:pPr algn="l" indent="0" marL="0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Kisan-Kart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 to post requirements, and browse multi-offerings.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677406" y="6886337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04684" y="6951821"/>
            <a:ext cx="138589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223605" y="6864548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Help &amp; Support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223605" y="7297222"/>
            <a:ext cx="913733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Chatbot assists navigation; Users can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file complaints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managed by the administrative system.</a:t>
            </a:r>
            <a:endParaRPr lang="en-US" sz="1350" dirty="0"/>
          </a:p>
        </p:txBody>
      </p:sp>
      <p:sp>
        <p:nvSpPr>
          <p:cNvPr id="25" name="TextBox 24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4412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Resolution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8093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Access: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Direct link to markets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bypasses intermediaries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48210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Price Transparency: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data aids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better price negotiation.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5480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Predictive Insights: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trend analytics help farmers plan crop cycles effectively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reducing market                  fluctuation risks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2255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Contractual Stability: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Legally-bound contracts provide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income stability.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89526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Security: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Reducing financial losses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companies </a:t>
            </a:r>
            <a:pPr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(incase not buying produce)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providing a huge online marketplace.</a:t>
            </a:r>
            <a:endParaRPr lang="en-US" sz="1900" dirty="0"/>
          </a:p>
        </p:txBody>
      </p:sp>
      <p:sp>
        <p:nvSpPr>
          <p:cNvPr id="8" name="TextBox 7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72264"/>
            <a:ext cx="731448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Unique in Project?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114074"/>
            <a:ext cx="12902327" cy="5143262"/>
          </a:xfrm>
          <a:prstGeom prst="roundRect">
            <a:avLst>
              <a:gd name="adj" fmla="val 201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2129314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212" y="2285048"/>
            <a:ext cx="403598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Inclusion of FPOs(Farmer Producer Organizations)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663446" y="2285048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consolidation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aiding small-scale farmers meet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large market demands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aligning with government initiatives.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79277" y="3230880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126212" y="3386614"/>
            <a:ext cx="403598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Community-Based cookingContract Understanding Aid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663446" y="3386614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Chatbot simplifies contracts, explains clauses, and ensures farmers are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well-informed before signing agreements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277" y="4332446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26212" y="4488180"/>
            <a:ext cx="403598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Multilingual Communication Suppor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663446" y="4488180"/>
            <a:ext cx="78408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Eliminates language barriers.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277" y="5038963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6212" y="5194697"/>
            <a:ext cx="403598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Ratings &amp; Reviews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663446" y="5194697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buyers and sellers to view each other’s ratings,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aiding in effective decision-making.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277" y="6140529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6212" y="6296263"/>
            <a:ext cx="403598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Long-term Contracts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5663446" y="6296263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price negotiation based on MSP, ensuring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stable income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across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 seasons.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7807" y="650677"/>
            <a:ext cx="5914787" cy="739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4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 Stack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2795" y="1863209"/>
            <a:ext cx="8004691" cy="50709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961" y="7200305"/>
            <a:ext cx="12974479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5" name="TextBox 4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6629" y="417671"/>
            <a:ext cx="3797022" cy="474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 Diagram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963" y="1195983"/>
            <a:ext cx="7214354" cy="6204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095" y="7571065"/>
            <a:ext cx="1348620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Box 4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854" y="581263"/>
            <a:ext cx="5285065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Feasibility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854" y="1558885"/>
            <a:ext cx="31709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1-) Technical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39854" y="2272189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Aadhaar and payment APIs simplify integration, cutting development complexity.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9854" y="2848213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Despite ease of integration, the process can still be time consuming during implementation.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9854" y="3503533"/>
            <a:ext cx="31709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2-) Financial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39854" y="4216837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Revenue comes from transaction fees, premium features, and ads, ensuring financial sustainability.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9854" y="4792861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Existing Aadhaar and payment gateways reduce the need for new infrastructure, lowering upfront costs.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9854" y="5368885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Features like Aadhar API and SMS OTP are not free, so we'll need to budget for these costs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39854" y="6024205"/>
            <a:ext cx="31709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3-) Market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39854" y="6737509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Rising demand for digital agriculture and tax benefits will boost farmer adoption of the platform.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39854" y="7313533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Widespread digital payments and platform scalability ensure strong market potential.</a:t>
            </a:r>
            <a:endParaRPr lang="en-US" sz="1650" dirty="0"/>
          </a:p>
        </p:txBody>
      </p:sp>
      <p:sp>
        <p:nvSpPr>
          <p:cNvPr id="13" name="TextBox 12"/>
          <p:cNvSpPr txBox="1"/>
          <p:nvPr/>
        </p:nvSpPr>
        <p:spPr>
          <a:xfrm>
            <a:off x="100000" y="7729600"/>
            <a:ext cx="10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Slide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2025-02-28T05:55:11Z</dcterms:created>
  <dcterms:modified xsi:type="dcterms:W3CDTF">2025-02-28T05:55:11Z</dcterms:modified>
</cp:coreProperties>
</file>